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5.xml" ContentType="application/vnd.ms-office.chartcolorstyle+xml"/>
  <Override PartName="/ppt/charts/chart5.xml" ContentType="application/vnd.openxmlformats-officedocument.drawingml.chart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5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4" r:id="rId3"/>
    <p:sldId id="2147375207" r:id="rId4"/>
    <p:sldId id="275" r:id="rId5"/>
    <p:sldId id="308" r:id="rId6"/>
    <p:sldId id="2147375213" r:id="rId7"/>
    <p:sldId id="2147375204" r:id="rId8"/>
    <p:sldId id="2147375205" r:id="rId9"/>
    <p:sldId id="278" r:id="rId10"/>
    <p:sldId id="2147375209" r:id="rId11"/>
    <p:sldId id="2147375211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cbrsean\Documents\ISA%20GCA\Survey\Industrial+Cybersecurity+Knowledge+Survey_March+1,+2022_09.39-Excel\Working%20files\Section%20II%20Analysis%20no%20second%20row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da\Dropbox\Faculty\CIRI\ICS%20COP\survey%20section%203%20tab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da\Dropbox\Faculty\CIRI\ICS%20COP\survey%20section%203%20tabl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da\Dropbox\Faculty\CIRI\ICS%20COP\survey%20section%203%20tabl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32-479B-944A-B1B85980C0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32-479B-944A-B1B85980C0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E32-479B-944A-B1B85980C0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'II-2_1'!$AT$4:$AT$6</c:f>
              <c:strCache>
                <c:ptCount val="3"/>
                <c:pt idx="0">
                  <c:v>Keep as is</c:v>
                </c:pt>
                <c:pt idx="1">
                  <c:v>Change title</c:v>
                </c:pt>
                <c:pt idx="2">
                  <c:v>Remove category</c:v>
                </c:pt>
              </c:strCache>
            </c:strRef>
          </c:cat>
          <c:val>
            <c:numRef>
              <c:f>'II-2_1'!$AU$4:$AU$6</c:f>
              <c:numCache>
                <c:formatCode>General</c:formatCode>
                <c:ptCount val="3"/>
                <c:pt idx="0">
                  <c:v>75</c:v>
                </c:pt>
                <c:pt idx="1">
                  <c:v>15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32-479B-944A-B1B85980C0D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Sheet1!$A$64:$A$67</c:f>
              <c:strCache>
                <c:ptCount val="4"/>
                <c:pt idx="0">
                  <c:v>Regulation and guidance</c:v>
                </c:pt>
                <c:pt idx="1">
                  <c:v>Common weaknesses</c:v>
                </c:pt>
                <c:pt idx="2">
                  <c:v>Events and incidents</c:v>
                </c:pt>
                <c:pt idx="3">
                  <c:v>Defensive technologies and approaches</c:v>
                </c:pt>
              </c:strCache>
            </c:strRef>
          </c:cat>
          <c:val>
            <c:numRef>
              <c:f>Sheet1!$B$64:$B$67</c:f>
              <c:numCache>
                <c:formatCode>###0.0000</c:formatCode>
                <c:ptCount val="4"/>
                <c:pt idx="0">
                  <c:v>8.6571428571428584</c:v>
                </c:pt>
                <c:pt idx="1">
                  <c:v>8.8999999999999968</c:v>
                </c:pt>
                <c:pt idx="2">
                  <c:v>8.6571428571428584</c:v>
                </c:pt>
                <c:pt idx="3">
                  <c:v>9.2714285714285705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17-4504-80E1-70D2097599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0146351"/>
        <c:axId val="1208828799"/>
      </c:barChart>
      <c:catAx>
        <c:axId val="114014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8828799"/>
        <c:crosses val="autoZero"/>
        <c:auto val="1"/>
        <c:lblAlgn val="ctr"/>
        <c:lblOffset val="100"/>
        <c:noMultiLvlLbl val="0"/>
      </c:catAx>
      <c:valAx>
        <c:axId val="1208828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0146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Sheet1!$D$15</c:f>
              <c:strCache>
                <c:ptCount val="1"/>
                <c:pt idx="0">
                  <c:v>Yes PE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Sheet1!$C$16:$C$19</c:f>
              <c:strCache>
                <c:ptCount val="4"/>
                <c:pt idx="0">
                  <c:v>Regulation and guidance</c:v>
                </c:pt>
                <c:pt idx="1">
                  <c:v>Common weaknesses</c:v>
                </c:pt>
                <c:pt idx="2">
                  <c:v>Events and incidents</c:v>
                </c:pt>
                <c:pt idx="3">
                  <c:v>Defensive technologies and approaches</c:v>
                </c:pt>
              </c:strCache>
            </c:strRef>
          </c:cat>
          <c:val>
            <c:numRef>
              <c:f>Sheet1!$D$16:$D$19</c:f>
              <c:numCache>
                <c:formatCode>General</c:formatCode>
                <c:ptCount val="4"/>
                <c:pt idx="0">
                  <c:v>8.8095238095238102</c:v>
                </c:pt>
                <c:pt idx="1">
                  <c:v>8.6190476190476186</c:v>
                </c:pt>
                <c:pt idx="2">
                  <c:v>8.5238095238095237</c:v>
                </c:pt>
                <c:pt idx="3">
                  <c:v>9.1904761904761898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3B-4537-9A3B-1C707310E1AC}"/>
            </c:ext>
          </c:extLst>
        </c:ser>
        <c:ser>
          <c:idx val="1"/>
          <c:order val="1"/>
          <c:tx>
            <c:strRef>
              <c:f>Sheet1!$E$15</c:f>
              <c:strCache>
                <c:ptCount val="1"/>
                <c:pt idx="0">
                  <c:v>No PE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Sheet1!$C$16:$C$19</c:f>
              <c:strCache>
                <c:ptCount val="4"/>
                <c:pt idx="0">
                  <c:v>Regulation and guidance</c:v>
                </c:pt>
                <c:pt idx="1">
                  <c:v>Common weaknesses</c:v>
                </c:pt>
                <c:pt idx="2">
                  <c:v>Events and incidents</c:v>
                </c:pt>
                <c:pt idx="3">
                  <c:v>Defensive technologies and approaches</c:v>
                </c:pt>
              </c:strCache>
            </c:strRef>
          </c:cat>
          <c:val>
            <c:numRef>
              <c:f>Sheet1!$E$16:$E$19</c:f>
              <c:numCache>
                <c:formatCode>General</c:formatCode>
                <c:ptCount val="4"/>
                <c:pt idx="0">
                  <c:v>8.591836734693878</c:v>
                </c:pt>
                <c:pt idx="1">
                  <c:v>9.0204081632653033</c:v>
                </c:pt>
                <c:pt idx="2">
                  <c:v>8.7142857142857153</c:v>
                </c:pt>
                <c:pt idx="3">
                  <c:v>9.3061224489795915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3B-4537-9A3B-1C707310E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2682975"/>
        <c:axId val="1252683807"/>
      </c:barChart>
      <c:catAx>
        <c:axId val="1252682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2683807"/>
        <c:crosses val="autoZero"/>
        <c:auto val="1"/>
        <c:lblAlgn val="ctr"/>
        <c:lblOffset val="100"/>
        <c:noMultiLvlLbl val="0"/>
      </c:catAx>
      <c:valAx>
        <c:axId val="1252683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268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Sheet5!$D$5:$D$12</c:f>
              <c:strCache>
                <c:ptCount val="8"/>
                <c:pt idx="0">
                  <c:v>Industrial network firewalls</c:v>
                </c:pt>
                <c:pt idx="1">
                  <c:v>Data diodes</c:v>
                </c:pt>
                <c:pt idx="2">
                  <c:v>Process data analysis</c:v>
                </c:pt>
                <c:pt idx="3">
                  <c:v>ICS network monitoring</c:v>
                </c:pt>
                <c:pt idx="4">
                  <c:v>Cyber-informed engineering</c:v>
                </c:pt>
                <c:pt idx="5">
                  <c:v>Process hazards assessment-based approaches</c:v>
                </c:pt>
                <c:pt idx="6">
                  <c:v>Cyber-physical fail-safes</c:v>
                </c:pt>
                <c:pt idx="7">
                  <c:v>Awareness and training for ICS-related personnel</c:v>
                </c:pt>
              </c:strCache>
            </c:strRef>
          </c:cat>
          <c:val>
            <c:numRef>
              <c:f>Sheet5!$E$5:$E$12</c:f>
              <c:numCache>
                <c:formatCode>General</c:formatCode>
                <c:ptCount val="8"/>
                <c:pt idx="0">
                  <c:v>9.3939393939393998</c:v>
                </c:pt>
                <c:pt idx="1">
                  <c:v>8.1515151515151505</c:v>
                </c:pt>
                <c:pt idx="2">
                  <c:v>8.1666666666666679</c:v>
                </c:pt>
                <c:pt idx="3">
                  <c:v>9.1818181818181817</c:v>
                </c:pt>
                <c:pt idx="4">
                  <c:v>9.3636363636363615</c:v>
                </c:pt>
                <c:pt idx="5">
                  <c:v>8.712121212121211</c:v>
                </c:pt>
                <c:pt idx="6">
                  <c:v>9.0606060606060641</c:v>
                </c:pt>
                <c:pt idx="7">
                  <c:v>9.3787878787878807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8-400F-A972-246855002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8757439"/>
        <c:axId val="1138758687"/>
      </c:barChart>
      <c:catAx>
        <c:axId val="1138757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8758687"/>
        <c:crosses val="autoZero"/>
        <c:auto val="1"/>
        <c:lblAlgn val="ctr"/>
        <c:lblOffset val="100"/>
        <c:noMultiLvlLbl val="0"/>
      </c:catAx>
      <c:valAx>
        <c:axId val="1138758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8757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Sheet5!$E$43</c:f>
              <c:strCache>
                <c:ptCount val="1"/>
                <c:pt idx="0">
                  <c:v>Educator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Sheet5!$D$44:$D$51</c:f>
              <c:strCache>
                <c:ptCount val="8"/>
                <c:pt idx="0">
                  <c:v>Industrial network firewalls</c:v>
                </c:pt>
                <c:pt idx="1">
                  <c:v>Data diodes</c:v>
                </c:pt>
                <c:pt idx="2">
                  <c:v>Process data analysis</c:v>
                </c:pt>
                <c:pt idx="3">
                  <c:v>ICS network monitoring</c:v>
                </c:pt>
                <c:pt idx="4">
                  <c:v>Cyber-informed engineering</c:v>
                </c:pt>
                <c:pt idx="5">
                  <c:v>Process hazards assessment-based approaches</c:v>
                </c:pt>
                <c:pt idx="6">
                  <c:v>Cyber-physical fail-safes</c:v>
                </c:pt>
                <c:pt idx="7">
                  <c:v>Awareness and training for ICS-related personnel</c:v>
                </c:pt>
              </c:strCache>
            </c:strRef>
          </c:cat>
          <c:val>
            <c:numRef>
              <c:f>Sheet5!$E$44:$E$51</c:f>
              <c:numCache>
                <c:formatCode>###0.0000</c:formatCode>
                <c:ptCount val="8"/>
                <c:pt idx="0">
                  <c:v>9.2413793103448274</c:v>
                </c:pt>
                <c:pt idx="1">
                  <c:v>8.068965517241379</c:v>
                </c:pt>
                <c:pt idx="2">
                  <c:v>8.0344827586206904</c:v>
                </c:pt>
                <c:pt idx="3">
                  <c:v>9.3103448275862082</c:v>
                </c:pt>
                <c:pt idx="4">
                  <c:v>9.3793103448275872</c:v>
                </c:pt>
                <c:pt idx="5">
                  <c:v>8.3103448275862082</c:v>
                </c:pt>
                <c:pt idx="6">
                  <c:v>8.8965517241379306</c:v>
                </c:pt>
                <c:pt idx="7">
                  <c:v>9.4137931034482758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73-4E26-8308-355D8948788E}"/>
            </c:ext>
          </c:extLst>
        </c:ser>
        <c:ser>
          <c:idx val="1"/>
          <c:order val="1"/>
          <c:tx>
            <c:strRef>
              <c:f>Sheet5!$F$43</c:f>
              <c:strCache>
                <c:ptCount val="1"/>
                <c:pt idx="0">
                  <c:v>Not Educator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Sheet5!$D$44:$D$51</c:f>
              <c:strCache>
                <c:ptCount val="8"/>
                <c:pt idx="0">
                  <c:v>Industrial network firewalls</c:v>
                </c:pt>
                <c:pt idx="1">
                  <c:v>Data diodes</c:v>
                </c:pt>
                <c:pt idx="2">
                  <c:v>Process data analysis</c:v>
                </c:pt>
                <c:pt idx="3">
                  <c:v>ICS network monitoring</c:v>
                </c:pt>
                <c:pt idx="4">
                  <c:v>Cyber-informed engineering</c:v>
                </c:pt>
                <c:pt idx="5">
                  <c:v>Process hazards assessment-based approaches</c:v>
                </c:pt>
                <c:pt idx="6">
                  <c:v>Cyber-physical fail-safes</c:v>
                </c:pt>
                <c:pt idx="7">
                  <c:v>Awareness and training for ICS-related personnel</c:v>
                </c:pt>
              </c:strCache>
            </c:strRef>
          </c:cat>
          <c:val>
            <c:numRef>
              <c:f>Sheet5!$F$44:$F$51</c:f>
              <c:numCache>
                <c:formatCode>###0.0000</c:formatCode>
                <c:ptCount val="8"/>
                <c:pt idx="0">
                  <c:v>9.5135135135135158</c:v>
                </c:pt>
                <c:pt idx="1">
                  <c:v>8.2162162162162158</c:v>
                </c:pt>
                <c:pt idx="2">
                  <c:v>8.270270270270272</c:v>
                </c:pt>
                <c:pt idx="3">
                  <c:v>9.0810810810810825</c:v>
                </c:pt>
                <c:pt idx="4">
                  <c:v>9.3513513513513509</c:v>
                </c:pt>
                <c:pt idx="5">
                  <c:v>9.0270270270270228</c:v>
                </c:pt>
                <c:pt idx="6">
                  <c:v>9.1891891891891913</c:v>
                </c:pt>
                <c:pt idx="7">
                  <c:v>9.3513513513513526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73-4E26-8308-355D89487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8818399"/>
        <c:axId val="1208824223"/>
      </c:barChart>
      <c:catAx>
        <c:axId val="1208818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8824223"/>
        <c:crosses val="autoZero"/>
        <c:auto val="1"/>
        <c:lblAlgn val="ctr"/>
        <c:lblOffset val="100"/>
        <c:noMultiLvlLbl val="0"/>
      </c:catAx>
      <c:valAx>
        <c:axId val="1208824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8818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28396-FCFC-4DF8-8564-3B026F05CFE3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85C99-15EF-426F-8C65-DE47686F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0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17</a:t>
            </a:r>
          </a:p>
          <a:p>
            <a:r>
              <a:rPr lang="en-US" dirty="0"/>
              <a:t>6</a:t>
            </a:r>
          </a:p>
          <a:p>
            <a:r>
              <a:rPr lang="en-US" dirty="0"/>
              <a:t>14</a:t>
            </a:r>
          </a:p>
          <a:p>
            <a:r>
              <a:rPr lang="en-US" dirty="0"/>
              <a:t>9</a:t>
            </a:r>
          </a:p>
          <a:p>
            <a:r>
              <a:rPr lang="en-US" dirty="0"/>
              <a:t>13</a:t>
            </a:r>
          </a:p>
          <a:p>
            <a:r>
              <a:rPr lang="en-US" dirty="0"/>
              <a:t>55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117</a:t>
            </a:r>
          </a:p>
          <a:p>
            <a:endParaRPr lang="en-US" dirty="0"/>
          </a:p>
          <a:p>
            <a:r>
              <a:rPr lang="en-US" dirty="0"/>
              <a:t>2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4</a:t>
            </a:r>
          </a:p>
          <a:p>
            <a:r>
              <a:rPr lang="en-US" dirty="0"/>
              <a:t>5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14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37</a:t>
            </a:r>
          </a:p>
          <a:p>
            <a:endParaRPr lang="en-US" dirty="0"/>
          </a:p>
          <a:p>
            <a:r>
              <a:rPr lang="en-US" dirty="0"/>
              <a:t>5</a:t>
            </a:r>
          </a:p>
          <a:p>
            <a:r>
              <a:rPr lang="en-US" dirty="0"/>
              <a:t>5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4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2</a:t>
            </a:r>
          </a:p>
          <a:p>
            <a:r>
              <a:rPr lang="en-US" dirty="0"/>
              <a:t>6</a:t>
            </a:r>
          </a:p>
          <a:p>
            <a:r>
              <a:rPr lang="en-US" dirty="0"/>
              <a:t>4</a:t>
            </a:r>
          </a:p>
          <a:p>
            <a:r>
              <a:rPr lang="en-US" dirty="0"/>
              <a:t>2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18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60</a:t>
            </a:r>
          </a:p>
          <a:p>
            <a:endParaRPr lang="en-US" dirty="0"/>
          </a:p>
          <a:p>
            <a:r>
              <a:rPr lang="en-US" dirty="0"/>
              <a:t>4</a:t>
            </a:r>
          </a:p>
          <a:p>
            <a:r>
              <a:rPr lang="en-US" dirty="0"/>
              <a:t>4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6</a:t>
            </a:r>
          </a:p>
          <a:p>
            <a:r>
              <a:rPr lang="en-US" dirty="0"/>
              <a:t>4</a:t>
            </a:r>
          </a:p>
          <a:p>
            <a:r>
              <a:rPr lang="en-US" dirty="0"/>
              <a:t>6</a:t>
            </a:r>
          </a:p>
          <a:p>
            <a:r>
              <a:rPr lang="en-US" dirty="0"/>
              <a:t>6</a:t>
            </a:r>
          </a:p>
          <a:p>
            <a:r>
              <a:rPr lang="en-US" dirty="0"/>
              <a:t>5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38</a:t>
            </a:r>
          </a:p>
          <a:p>
            <a:endParaRPr lang="en-US" dirty="0"/>
          </a:p>
          <a:p>
            <a:r>
              <a:rPr lang="en-US" dirty="0"/>
              <a:t>~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CCFD4-A7F8-054B-8822-BC244B9535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7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CCFD4-A7F8-054B-8822-BC244B95358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81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B5C97-64B6-43FD-8DFE-757931BB6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88231-ED15-46B2-B4D0-96E3B8F60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91FF0-9781-4C36-9D9E-42B545C7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56EDF-8E39-4AD4-9BFA-51B71484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8895C-E721-4B29-81CD-0C629E48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5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EDB5F-F1EF-4722-A30F-EFCC40AD8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864E9-7CB4-446A-9180-6164E0005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15794-517B-49ED-ADD1-EC3CD14E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11363-5FA3-4F3E-992C-C1396249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666CE-B22F-486B-B1C7-34E49022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8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684ED9-A50D-4072-BCA8-4838859C7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6A61A-94F7-42E9-8B03-EBC1D0AAE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F178D-69EB-4CB4-9FD8-42C0DA78C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1F87B-9F81-41E3-B65E-01D56860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C62ED-0710-4120-A436-8EA897B7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97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C5EE-7A70-7D44-877F-2A9D266232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(Reduce font for title longer than 2 lines)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D6444-081A-D54B-830B-A94153C0EF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38150" y="2016985"/>
            <a:ext cx="5013454" cy="420704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E2218-371C-0D41-97AF-B220A81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4A3B-E186-AB40-96C6-355AF9A6FE7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62E5-D969-3443-B549-CE7B6CCB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BC785-2799-4146-A523-CFA98FE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77FA-F7D9-2C48-919F-F962E3BF95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05329EE-4FB4-5A4D-AB92-8FB39F63785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72149" y="2016985"/>
            <a:ext cx="5081650" cy="42070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photo icon below to insert picture</a:t>
            </a:r>
            <a:br>
              <a:rPr lang="en-US" dirty="0"/>
            </a:br>
            <a:r>
              <a:rPr lang="en-US" dirty="0"/>
              <a:t>(if replacing picture, you will have to reset your crop area)</a:t>
            </a:r>
          </a:p>
        </p:txBody>
      </p:sp>
    </p:spTree>
    <p:extLst>
      <p:ext uri="{BB962C8B-B14F-4D97-AF65-F5344CB8AC3E}">
        <p14:creationId xmlns:p14="http://schemas.microsoft.com/office/powerpoint/2010/main" val="326653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A4B47-43C5-4885-A795-564C9313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2C7C2-C643-41AD-87DD-EA4AA8829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952ED-669E-4F08-A27E-31C6F0FD0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FF9DE-3345-4633-BA06-16E1D247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3A07B-9EA8-40F9-8827-37784042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8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D59FF-2DE4-4412-901A-ED391FCB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F40A9-407F-4FFB-A1CD-F1BE095DF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9420E-A71D-47A6-807C-2ED6F0E5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A156F-D4DA-47E0-AADC-E93BB04C4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2D81-FBDB-40FE-B98A-1B191813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08D77-F61C-4A99-8766-EFABC73E3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27CB2-B601-461F-97CC-7D1A0B597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A3F328-9AD4-43A6-8838-52F78FBF6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0D628-8F08-40F6-9AAE-4E3D92A23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213C1-2D5D-4814-93E4-0B81502B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A54EC-6585-4E1F-A0D1-E18D1A817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2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2FF0D-53B0-4CCE-BCAD-E9B7A600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6D23C-4237-4CDA-B531-E585A5E29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AA60A-9B47-4D77-A2B5-F286C9EE5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29AFD-16C0-4749-8AC5-3A713CD58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C2CD90-9E0B-4B19-9FED-4AAD34ADF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A8B9DF-8ECB-426A-AEFF-846C41AE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05F94B-10B7-491F-8BB2-9B63E3084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9021A2-D872-4D0A-9136-F07A9279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0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1EDC5-C9CE-4A58-B64E-8CDE2A61C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0339E0-3684-4254-9C1C-8CABB3A7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C0CE3E-3D6B-4D42-AE28-DB99CDB7F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EB7226-704F-4874-9554-8818F019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7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0E6A0-BC8C-4988-955E-14AFFE6E7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7CB07E-BDE8-4798-A173-FC017302A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BDFE14-E82F-4DFA-9728-4D769391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7BF8-ED06-4DB5-B4E2-E875AFAA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5358C-EE66-4C0C-9249-9C6538C84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A7225-BB45-42CB-B2D6-0ACBF4D62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90FBE-A867-42FC-A10D-46FE4B83C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07C70-5CAF-4199-B231-F0D1E3E93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AD870-DF71-42AD-80C8-18AEA194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1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95E6D-70B8-43F8-90EB-630EAD437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5EC3FB-9A8F-4A93-A597-C50B38065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1DD73F-0B19-4818-8BF7-7FFB56CFC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050F2-2794-4188-8066-42DE30901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5EC3D0-BA68-4BCA-A94D-E4BF6034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7BD4E-1036-4CEA-B7A9-482409ED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0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B47F61-BB1E-4958-9996-B682D2B0E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E8D44-262F-4E94-840C-8C5961E67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8A6BC-7306-429D-A002-7F896D8C5D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A29F0-F86D-43AD-89E7-BDAFE9470036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AB544-AE3B-45A4-8A79-E0553BF1D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B43FB-2493-4CB4-A66F-88332A5D1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1B3B5-7941-48CD-9A5B-0905F4D0B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0C2B-AAA1-406D-B0BA-3B1D1A702D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Industrial Cybersecurity Workforce Development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CE1401-3C99-4B6B-BF67-FF03441D1C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ISAGCA</a:t>
            </a:r>
          </a:p>
          <a:p>
            <a:r>
              <a:rPr lang="en-US" dirty="0"/>
              <a:t>Sean McBride</a:t>
            </a:r>
          </a:p>
          <a:p>
            <a:r>
              <a:rPr lang="en-US" dirty="0"/>
              <a:t>21 June 2022</a:t>
            </a:r>
          </a:p>
        </p:txBody>
      </p:sp>
    </p:spTree>
    <p:extLst>
      <p:ext uri="{BB962C8B-B14F-4D97-AF65-F5344CB8AC3E}">
        <p14:creationId xmlns:p14="http://schemas.microsoft.com/office/powerpoint/2010/main" val="391501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941CD-1FC2-49A6-9769-41FF94E1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Relevance of Categories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A075447-D12F-4B25-B55E-8BC3658C0140}"/>
              </a:ext>
            </a:extLst>
          </p:cNvPr>
          <p:cNvGraphicFramePr/>
          <p:nvPr>
            <p:extLst/>
          </p:nvPr>
        </p:nvGraphicFramePr>
        <p:xfrm>
          <a:off x="534199" y="2462212"/>
          <a:ext cx="5561801" cy="3277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575AAA1-BCAC-4ED8-BED8-A5D3005E3A50}"/>
              </a:ext>
            </a:extLst>
          </p:cNvPr>
          <p:cNvSpPr/>
          <p:nvPr/>
        </p:nvSpPr>
        <p:spPr>
          <a:xfrm>
            <a:off x="1142081" y="1469691"/>
            <a:ext cx="9489195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scale of 1-10, Where 1 is irrelevant and 10 is extremely relevant, How relevant is each category to the field of industrial cybersecurity/ICS security?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D6D03A4-2343-4797-8D7A-129F994AC5D7}"/>
              </a:ext>
            </a:extLst>
          </p:cNvPr>
          <p:cNvGraphicFramePr/>
          <p:nvPr>
            <p:extLst/>
          </p:nvPr>
        </p:nvGraphicFramePr>
        <p:xfrm>
          <a:off x="6419161" y="2462211"/>
          <a:ext cx="5238640" cy="3369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027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245C-8751-4CB7-9EEB-8EB9D198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Relevance of topics in “Defensive Techniques and Approaches”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19383B-3E2A-493D-AAF4-8B342A3FBE7B}"/>
              </a:ext>
            </a:extLst>
          </p:cNvPr>
          <p:cNvGraphicFramePr/>
          <p:nvPr>
            <p:extLst/>
          </p:nvPr>
        </p:nvGraphicFramePr>
        <p:xfrm>
          <a:off x="684538" y="2538757"/>
          <a:ext cx="5154402" cy="355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05459A6-AFB4-4811-BE22-DC46DA54782B}"/>
              </a:ext>
            </a:extLst>
          </p:cNvPr>
          <p:cNvGraphicFramePr/>
          <p:nvPr>
            <p:extLst/>
          </p:nvPr>
        </p:nvGraphicFramePr>
        <p:xfrm>
          <a:off x="6096000" y="2538757"/>
          <a:ext cx="5806215" cy="355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FCCA1A8-7EB9-4110-A6F2-D201538252F6}"/>
              </a:ext>
            </a:extLst>
          </p:cNvPr>
          <p:cNvSpPr/>
          <p:nvPr/>
        </p:nvSpPr>
        <p:spPr>
          <a:xfrm>
            <a:off x="883066" y="1858734"/>
            <a:ext cx="9114621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scale of 1-10, Where 1 is irrelevant and 10 is extremely relevant, how relevant is each topic to the field of industrial cybersecurity/ICS security?</a:t>
            </a:r>
          </a:p>
        </p:txBody>
      </p:sp>
    </p:spTree>
    <p:extLst>
      <p:ext uri="{BB962C8B-B14F-4D97-AF65-F5344CB8AC3E}">
        <p14:creationId xmlns:p14="http://schemas.microsoft.com/office/powerpoint/2010/main" val="85292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EEDA3-4951-4318-8788-0FD54BB4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738AB-DD36-4F86-A16E-019E7D905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each suggestion on its own merits</a:t>
            </a:r>
          </a:p>
          <a:p>
            <a:pPr lvl="1"/>
            <a:r>
              <a:rPr lang="en-US" dirty="0"/>
              <a:t>Committee discussion</a:t>
            </a:r>
          </a:p>
          <a:p>
            <a:pPr lvl="1"/>
            <a:r>
              <a:rPr lang="en-US" dirty="0"/>
              <a:t>Vote with simple majority to carry</a:t>
            </a:r>
          </a:p>
          <a:p>
            <a:pPr lvl="1"/>
            <a:r>
              <a:rPr lang="en-US" dirty="0"/>
              <a:t>Documentation of each decision</a:t>
            </a:r>
          </a:p>
          <a:p>
            <a:r>
              <a:rPr lang="en-US" dirty="0"/>
              <a:t>Deliverables</a:t>
            </a:r>
          </a:p>
          <a:p>
            <a:pPr lvl="1"/>
            <a:r>
              <a:rPr lang="en-US" dirty="0"/>
              <a:t>Curricular guidance on “Knowledge”</a:t>
            </a:r>
          </a:p>
          <a:p>
            <a:pPr lvl="1"/>
            <a:r>
              <a:rPr lang="en-US" dirty="0"/>
              <a:t>Academic paper on the effort</a:t>
            </a:r>
          </a:p>
          <a:p>
            <a:pPr lvl="1"/>
            <a:r>
              <a:rPr lang="en-US" dirty="0"/>
              <a:t>Release analysis and decisions</a:t>
            </a:r>
          </a:p>
          <a:p>
            <a:pPr lvl="1"/>
            <a:r>
              <a:rPr lang="en-US" dirty="0"/>
              <a:t>Release raw data</a:t>
            </a:r>
          </a:p>
        </p:txBody>
      </p:sp>
      <p:pic>
        <p:nvPicPr>
          <p:cNvPr id="6" name="Graphic 5" descr="Meeting">
            <a:extLst>
              <a:ext uri="{FF2B5EF4-FFF2-40B4-BE49-F238E27FC236}">
                <a16:creationId xmlns:a16="http://schemas.microsoft.com/office/drawing/2014/main" id="{D0518A4E-A91E-4B18-B606-1CC2C3798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67445" y="2001520"/>
            <a:ext cx="1313995" cy="1371058"/>
          </a:xfrm>
          <a:prstGeom prst="rect">
            <a:avLst/>
          </a:prstGeom>
        </p:spPr>
      </p:pic>
      <p:pic>
        <p:nvPicPr>
          <p:cNvPr id="8" name="Graphic 7" descr="Paper">
            <a:extLst>
              <a:ext uri="{FF2B5EF4-FFF2-40B4-BE49-F238E27FC236}">
                <a16:creationId xmlns:a16="http://schemas.microsoft.com/office/drawing/2014/main" id="{D1A944D0-6CCB-49C9-98DC-8B120581FD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20631" y="3655259"/>
            <a:ext cx="1607622" cy="160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89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3B965-20A8-45DF-8343-F37A8A13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468" y="1777677"/>
            <a:ext cx="10415649" cy="40537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Up to 378 questions</a:t>
            </a:r>
          </a:p>
          <a:p>
            <a:r>
              <a:rPr lang="en-US" dirty="0"/>
              <a:t>Three sections</a:t>
            </a:r>
          </a:p>
          <a:p>
            <a:pPr lvl="1"/>
            <a:r>
              <a:rPr lang="en-US" dirty="0"/>
              <a:t>Respondent Background</a:t>
            </a:r>
          </a:p>
          <a:p>
            <a:pPr lvl="1"/>
            <a:r>
              <a:rPr lang="en-US" dirty="0"/>
              <a:t>ICS Knowledge</a:t>
            </a:r>
          </a:p>
          <a:p>
            <a:pPr lvl="1"/>
            <a:r>
              <a:rPr lang="en-US" dirty="0"/>
              <a:t>Industrial </a:t>
            </a:r>
            <a:br>
              <a:rPr lang="en-US" dirty="0"/>
            </a:br>
            <a:r>
              <a:rPr lang="en-US" dirty="0"/>
              <a:t>Cybersecurity </a:t>
            </a:r>
            <a:br>
              <a:rPr lang="en-US" dirty="0"/>
            </a:br>
            <a:r>
              <a:rPr lang="en-US" dirty="0"/>
              <a:t>Knowledge</a:t>
            </a:r>
          </a:p>
          <a:p>
            <a:r>
              <a:rPr lang="en-US" dirty="0"/>
              <a:t>Dates:</a:t>
            </a:r>
          </a:p>
          <a:p>
            <a:pPr lvl="1"/>
            <a:r>
              <a:rPr lang="en-US" dirty="0"/>
              <a:t>Opened Jan 2022</a:t>
            </a:r>
          </a:p>
          <a:p>
            <a:pPr lvl="1"/>
            <a:r>
              <a:rPr lang="en-US" dirty="0"/>
              <a:t>Closed in Mar 2022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AF11B4-A0C6-48D1-8974-0C64A3ED8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929" y="2256942"/>
            <a:ext cx="6982803" cy="29474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50000" algn="tl" rotWithShape="0">
              <a:srgbClr val="000000">
                <a:alpha val="41000"/>
              </a:srgbClr>
            </a:outerShdw>
          </a:effectLst>
        </p:spPr>
      </p:pic>
      <p:sp>
        <p:nvSpPr>
          <p:cNvPr id="7" name="Title 4">
            <a:extLst>
              <a:ext uri="{FF2B5EF4-FFF2-40B4-BE49-F238E27FC236}">
                <a16:creationId xmlns:a16="http://schemas.microsoft.com/office/drawing/2014/main" id="{845CB68E-2478-4368-9CEF-D393A855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176" y="508119"/>
            <a:ext cx="10415648" cy="817891"/>
          </a:xfrm>
        </p:spPr>
        <p:txBody>
          <a:bodyPr/>
          <a:lstStyle/>
          <a:p>
            <a:r>
              <a:rPr lang="en-US" dirty="0"/>
              <a:t>Survey - Knowledge</a:t>
            </a:r>
          </a:p>
        </p:txBody>
      </p:sp>
    </p:spTree>
    <p:extLst>
      <p:ext uri="{BB962C8B-B14F-4D97-AF65-F5344CB8AC3E}">
        <p14:creationId xmlns:p14="http://schemas.microsoft.com/office/powerpoint/2010/main" val="1274200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908AE-3B95-4038-A337-611AE28B9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292-3BFC-4ED1-8664-4568B539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176" y="1675400"/>
            <a:ext cx="5569186" cy="415600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Respondents were given a strawman of 9 categories and 77 topics</a:t>
            </a:r>
          </a:p>
          <a:p>
            <a:endParaRPr lang="en-US" dirty="0"/>
          </a:p>
          <a:p>
            <a:r>
              <a:rPr lang="en-US" dirty="0"/>
              <a:t>For each:</a:t>
            </a:r>
          </a:p>
          <a:p>
            <a:pPr lvl="1"/>
            <a:r>
              <a:rPr lang="en-US" dirty="0"/>
              <a:t>Rank relevance (scale 1-10)</a:t>
            </a:r>
          </a:p>
          <a:p>
            <a:pPr lvl="1"/>
            <a:r>
              <a:rPr lang="en-US" dirty="0"/>
              <a:t>Choose: Keep as-is, Change, Remove</a:t>
            </a:r>
          </a:p>
          <a:p>
            <a:pPr lvl="1"/>
            <a:r>
              <a:rPr lang="en-US" dirty="0"/>
              <a:t>Provide suggestion for “Change”</a:t>
            </a:r>
          </a:p>
          <a:p>
            <a:pPr lvl="1"/>
            <a:r>
              <a:rPr lang="en-US" dirty="0"/>
              <a:t>Provide reasoning for “Remove”</a:t>
            </a:r>
          </a:p>
          <a:p>
            <a:pPr lvl="1"/>
            <a:r>
              <a:rPr lang="en-US" dirty="0"/>
              <a:t>Add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BA574-87F3-4C3C-9317-06C206F22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3224" y="1675400"/>
            <a:ext cx="3872661" cy="405328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6891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EEDA3-4951-4318-8788-0FD54BB4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738AB-DD36-4F86-A16E-019E7D905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170 Respondents started the survey</a:t>
            </a:r>
          </a:p>
          <a:p>
            <a:r>
              <a:rPr lang="en-US" dirty="0"/>
              <a:t>122 finished Section I</a:t>
            </a:r>
          </a:p>
          <a:p>
            <a:r>
              <a:rPr lang="en-US" dirty="0"/>
              <a:t>71 finished Section II</a:t>
            </a:r>
          </a:p>
          <a:p>
            <a:r>
              <a:rPr lang="en-US" dirty="0"/>
              <a:t>65 finished Section III</a:t>
            </a:r>
          </a:p>
          <a:p>
            <a:endParaRPr lang="en-US" dirty="0"/>
          </a:p>
          <a:p>
            <a:r>
              <a:rPr lang="en-US" dirty="0"/>
              <a:t>~400 suggestions to change, remove, add</a:t>
            </a:r>
          </a:p>
        </p:txBody>
      </p:sp>
      <p:pic>
        <p:nvPicPr>
          <p:cNvPr id="5" name="Graphic 4" descr="Bar chart">
            <a:extLst>
              <a:ext uri="{FF2B5EF4-FFF2-40B4-BE49-F238E27FC236}">
                <a16:creationId xmlns:a16="http://schemas.microsoft.com/office/drawing/2014/main" id="{C7346BB3-74FD-48B4-9769-16076F2AF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41368" y="1324931"/>
            <a:ext cx="3114616" cy="311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3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41338-015D-4323-8109-D551480FF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61" y="267949"/>
            <a:ext cx="10415648" cy="817891"/>
          </a:xfrm>
        </p:spPr>
        <p:txBody>
          <a:bodyPr/>
          <a:lstStyle/>
          <a:p>
            <a:r>
              <a:rPr lang="en-US" sz="2800" dirty="0"/>
              <a:t>Section 1 Survey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28FB7-2C43-4D64-BA4D-68BCCA89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205" y="1069685"/>
            <a:ext cx="6278881" cy="93299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 I-2/8 Major field of study of highest degree</a:t>
            </a:r>
            <a:endParaRPr lang="en-US" sz="20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6174CF-3711-096B-B63F-7A6471BBD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590740"/>
            <a:ext cx="4917290" cy="4629836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76F4661-A4A0-B0E0-1A1F-C05730D08BD7}"/>
              </a:ext>
            </a:extLst>
          </p:cNvPr>
          <p:cNvSpPr txBox="1">
            <a:spLocks/>
          </p:cNvSpPr>
          <p:nvPr/>
        </p:nvSpPr>
        <p:spPr>
          <a:xfrm>
            <a:off x="508473" y="2080524"/>
            <a:ext cx="4627052" cy="1798606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22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Char char="−"/>
              <a:defRPr sz="22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22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Char char="−"/>
              <a:defRPr sz="22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22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Comments: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Text Free form were grouped into Majors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Engineering is prevalent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Total Count:170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727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EEDA3-4951-4318-8788-0FD54BB4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 – Section II: ICS Knowledge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8821BC0-8240-429D-9BBD-4ECD633ADFD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93395" y="2891302"/>
          <a:ext cx="10501460" cy="3017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9725">
                  <a:extLst>
                    <a:ext uri="{9D8B030D-6E8A-4147-A177-3AD203B41FA5}">
                      <a16:colId xmlns:a16="http://schemas.microsoft.com/office/drawing/2014/main" val="99187365"/>
                    </a:ext>
                  </a:extLst>
                </a:gridCol>
                <a:gridCol w="375948">
                  <a:extLst>
                    <a:ext uri="{9D8B030D-6E8A-4147-A177-3AD203B41FA5}">
                      <a16:colId xmlns:a16="http://schemas.microsoft.com/office/drawing/2014/main" val="3490660177"/>
                    </a:ext>
                  </a:extLst>
                </a:gridCol>
                <a:gridCol w="1601215">
                  <a:extLst>
                    <a:ext uri="{9D8B030D-6E8A-4147-A177-3AD203B41FA5}">
                      <a16:colId xmlns:a16="http://schemas.microsoft.com/office/drawing/2014/main" val="2878146845"/>
                    </a:ext>
                  </a:extLst>
                </a:gridCol>
                <a:gridCol w="1789321">
                  <a:extLst>
                    <a:ext uri="{9D8B030D-6E8A-4147-A177-3AD203B41FA5}">
                      <a16:colId xmlns:a16="http://schemas.microsoft.com/office/drawing/2014/main" val="4011606577"/>
                    </a:ext>
                  </a:extLst>
                </a:gridCol>
                <a:gridCol w="1672220">
                  <a:extLst>
                    <a:ext uri="{9D8B030D-6E8A-4147-A177-3AD203B41FA5}">
                      <a16:colId xmlns:a16="http://schemas.microsoft.com/office/drawing/2014/main" val="2836757862"/>
                    </a:ext>
                  </a:extLst>
                </a:gridCol>
                <a:gridCol w="1203031">
                  <a:extLst>
                    <a:ext uri="{9D8B030D-6E8A-4147-A177-3AD203B41FA5}">
                      <a16:colId xmlns:a16="http://schemas.microsoft.com/office/drawing/2014/main" val="4076118219"/>
                    </a:ext>
                  </a:extLst>
                </a:gridCol>
              </a:tblGrid>
              <a:tr h="249500"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Relevance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82569954"/>
                  </a:ext>
                </a:extLst>
              </a:tr>
              <a:tr h="13627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Category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Very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Moderately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4713826"/>
                  </a:ext>
                </a:extLst>
              </a:tr>
              <a:tr h="249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Industrial Communications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89932279"/>
                  </a:ext>
                </a:extLst>
              </a:tr>
              <a:tr h="249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Safety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3364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Instrumentation and Control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23663079"/>
                  </a:ext>
                </a:extLst>
              </a:tr>
              <a:tr h="2828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Industrial Operations Ecosystem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57176723"/>
                  </a:ext>
                </a:extLst>
              </a:tr>
              <a:tr h="249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Equipment Under Control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940270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5E4316E-674B-4088-8347-9CEE0F9512CC}"/>
              </a:ext>
            </a:extLst>
          </p:cNvPr>
          <p:cNvSpPr/>
          <p:nvPr/>
        </p:nvSpPr>
        <p:spPr>
          <a:xfrm>
            <a:off x="1082378" y="1614862"/>
            <a:ext cx="10606517" cy="1070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scale of 1-10, Where 1 is irrelevant and 10 is extremely relevant, how relevant is each category to the field of industrial cybersecurity/ICS security?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Grouped into three categories: 1-3 Not; 4-7 Moderately; 8-10 Very</a:t>
            </a:r>
          </a:p>
        </p:txBody>
      </p:sp>
    </p:spTree>
    <p:extLst>
      <p:ext uri="{BB962C8B-B14F-4D97-AF65-F5344CB8AC3E}">
        <p14:creationId xmlns:p14="http://schemas.microsoft.com/office/powerpoint/2010/main" val="117961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6AC83-0ACD-4345-A726-23B955AC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“Industrial Operations Ecosystem”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9FAE87A-DED5-4F08-B01B-1755E5F5D0CC}"/>
              </a:ext>
            </a:extLst>
          </p:cNvPr>
          <p:cNvGraphicFramePr/>
          <p:nvPr>
            <p:extLst/>
          </p:nvPr>
        </p:nvGraphicFramePr>
        <p:xfrm>
          <a:off x="5706959" y="1771648"/>
          <a:ext cx="6349923" cy="4054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5EC5252-E5EC-4FEB-BDBF-00CEFC0B977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38151" y="3304088"/>
          <a:ext cx="5029200" cy="2429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650">
                  <a:extLst>
                    <a:ext uri="{9D8B030D-6E8A-4147-A177-3AD203B41FA5}">
                      <a16:colId xmlns:a16="http://schemas.microsoft.com/office/drawing/2014/main" val="3094801093"/>
                    </a:ext>
                  </a:extLst>
                </a:gridCol>
                <a:gridCol w="3257550">
                  <a:extLst>
                    <a:ext uri="{9D8B030D-6E8A-4147-A177-3AD203B41FA5}">
                      <a16:colId xmlns:a16="http://schemas.microsoft.com/office/drawing/2014/main" val="252215287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Respondent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Response content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810090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R_2YX5Hjj1Z8JitHY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Industrial Operations and the Enterprise: the risks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3909769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R_26hX0Es8WVUZ3i0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Industrial Operations Administration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601743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R_3esDNNOgJnH5tM1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177759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R_3lMl6Hi3p0cr1K4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Industrial Control Systems Environments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2911323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R_1rGFDHuFhnB2AQB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The definition is too broad.  You have included people and engineering designs as </a:t>
                      </a:r>
                      <a:r>
                        <a:rPr lang="en-US" sz="1100" dirty="0" err="1">
                          <a:effectLst/>
                        </a:rPr>
                        <a:t>synonamous</a:t>
                      </a:r>
                      <a:r>
                        <a:rPr lang="en-US" sz="1100" dirty="0">
                          <a:effectLst/>
                        </a:rPr>
                        <a:t>.  .  Our profession and this subset of the automation profession want to play a game of very precise language but then wants large public acceptance.  The two can't work together.  I think this </a:t>
                      </a:r>
                      <a:r>
                        <a:rPr lang="en-US" sz="1100" dirty="0" err="1">
                          <a:effectLst/>
                        </a:rPr>
                        <a:t>catagory</a:t>
                      </a:r>
                      <a:r>
                        <a:rPr lang="en-US" sz="1100" dirty="0">
                          <a:effectLst/>
                        </a:rPr>
                        <a:t> needs to be split into the People (profession, organizations, certifications, </a:t>
                      </a:r>
                      <a:r>
                        <a:rPr lang="en-US" sz="1100" dirty="0" err="1">
                          <a:effectLst/>
                        </a:rPr>
                        <a:t>etc</a:t>
                      </a:r>
                      <a:r>
                        <a:rPr lang="en-US" sz="1100" dirty="0">
                          <a:effectLst/>
                        </a:rPr>
                        <a:t>)  part and the products the people create (Designs, specifications, </a:t>
                      </a:r>
                      <a:r>
                        <a:rPr lang="en-US" sz="1100" dirty="0" err="1">
                          <a:effectLst/>
                        </a:rPr>
                        <a:t>etc</a:t>
                      </a:r>
                      <a:r>
                        <a:rPr lang="en-US" sz="1100" dirty="0">
                          <a:effectLst/>
                        </a:rPr>
                        <a:t>))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9986977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2D11231-61A3-4B7A-B1AE-E23CB79C4142}"/>
              </a:ext>
            </a:extLst>
          </p:cNvPr>
          <p:cNvSpPr txBox="1"/>
          <p:nvPr/>
        </p:nvSpPr>
        <p:spPr>
          <a:xfrm flipH="1">
            <a:off x="959438" y="2836136"/>
            <a:ext cx="4838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Suggestions for “change title”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250596-3824-4AB5-BEAF-1127B2A6F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38" y="1579396"/>
            <a:ext cx="5029200" cy="105419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1171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ABBF8-B157-4F01-9206-B687A2C8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48" y="1026594"/>
            <a:ext cx="11167350" cy="817891"/>
          </a:xfrm>
        </p:spPr>
        <p:txBody>
          <a:bodyPr>
            <a:normAutofit fontScale="90000"/>
          </a:bodyPr>
          <a:lstStyle/>
          <a:p>
            <a:r>
              <a:rPr lang="en-US" dirty="0"/>
              <a:t>Relevance of topics within “Industrial Operations Ecosystem”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02F2A0-CE51-4DCD-82D2-418421D53C2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72619" y="2328421"/>
          <a:ext cx="9775596" cy="3155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550">
                  <a:extLst>
                    <a:ext uri="{9D8B030D-6E8A-4147-A177-3AD203B41FA5}">
                      <a16:colId xmlns:a16="http://schemas.microsoft.com/office/drawing/2014/main" val="3491919245"/>
                    </a:ext>
                  </a:extLst>
                </a:gridCol>
                <a:gridCol w="1337879">
                  <a:extLst>
                    <a:ext uri="{9D8B030D-6E8A-4147-A177-3AD203B41FA5}">
                      <a16:colId xmlns:a16="http://schemas.microsoft.com/office/drawing/2014/main" val="2329424172"/>
                    </a:ext>
                  </a:extLst>
                </a:gridCol>
                <a:gridCol w="1465295">
                  <a:extLst>
                    <a:ext uri="{9D8B030D-6E8A-4147-A177-3AD203B41FA5}">
                      <a16:colId xmlns:a16="http://schemas.microsoft.com/office/drawing/2014/main" val="3640262634"/>
                    </a:ext>
                  </a:extLst>
                </a:gridCol>
                <a:gridCol w="1221948">
                  <a:extLst>
                    <a:ext uri="{9D8B030D-6E8A-4147-A177-3AD203B41FA5}">
                      <a16:colId xmlns:a16="http://schemas.microsoft.com/office/drawing/2014/main" val="2775003548"/>
                    </a:ext>
                  </a:extLst>
                </a:gridCol>
                <a:gridCol w="533690">
                  <a:extLst>
                    <a:ext uri="{9D8B030D-6E8A-4147-A177-3AD203B41FA5}">
                      <a16:colId xmlns:a16="http://schemas.microsoft.com/office/drawing/2014/main" val="2426207607"/>
                    </a:ext>
                  </a:extLst>
                </a:gridCol>
                <a:gridCol w="1346234">
                  <a:extLst>
                    <a:ext uri="{9D8B030D-6E8A-4147-A177-3AD203B41FA5}">
                      <a16:colId xmlns:a16="http://schemas.microsoft.com/office/drawing/2014/main" val="1810061902"/>
                    </a:ext>
                  </a:extLst>
                </a:gridCol>
              </a:tblGrid>
              <a:tr h="251238"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Relevance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41482377"/>
                  </a:ext>
                </a:extLst>
              </a:tr>
              <a:tr h="4574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Topic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High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Moderate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Low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Average rating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27394482"/>
                  </a:ext>
                </a:extLst>
              </a:tr>
              <a:tr h="2512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Industrial life-cycles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64.6%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31.6%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7.97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33155787"/>
                  </a:ext>
                </a:extLst>
              </a:tr>
              <a:tr h="686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Professional roles and responsibilities in industrial environments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64.6%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29.1%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6.3%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7.73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56764387"/>
                  </a:ext>
                </a:extLst>
              </a:tr>
              <a:tr h="2512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Engineering diagrams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65.8%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29.1%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7.70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46836809"/>
                  </a:ext>
                </a:extLst>
              </a:tr>
              <a:tr h="2512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Process types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59.5%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36.7%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7.67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81981336"/>
                  </a:ext>
                </a:extLst>
              </a:tr>
              <a:tr h="2512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Facilities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49.4%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46.8%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7.34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60633556"/>
                  </a:ext>
                </a:extLst>
              </a:tr>
              <a:tr h="2512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Organizational roles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49.4%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44.3%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6.3%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7.24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91432850"/>
                  </a:ext>
                </a:extLst>
              </a:tr>
              <a:tr h="2512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Industry sectors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51.9%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38.0%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10.1%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7.03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59790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643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EEDA3-4951-4318-8788-0FD54BB4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 – Section III: Industrial Cybersecurity Knowledge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96576E-E010-4B28-9C25-C4E2F6F53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519" y="1974294"/>
            <a:ext cx="5092962" cy="37466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44424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9B72EECD74DC4E9E68E560E3DFCDBF" ma:contentTypeVersion="16" ma:contentTypeDescription="Create a new document." ma:contentTypeScope="" ma:versionID="443f25539d759f0f368cce091668a4f2">
  <xsd:schema xmlns:xsd="http://www.w3.org/2001/XMLSchema" xmlns:xs="http://www.w3.org/2001/XMLSchema" xmlns:p="http://schemas.microsoft.com/office/2006/metadata/properties" xmlns:ns2="9a8da77e-3aff-4060-ab33-c1cc10ffdc2c" xmlns:ns3="2b4f5a25-49e4-4210-934c-c45a3a9bfd08" targetNamespace="http://schemas.microsoft.com/office/2006/metadata/properties" ma:root="true" ma:fieldsID="f0bab5e2ecd6639ef51f4c2fffcfdced" ns2:_="" ns3:_="">
    <xsd:import namespace="9a8da77e-3aff-4060-ab33-c1cc10ffdc2c"/>
    <xsd:import namespace="2b4f5a25-49e4-4210-934c-c45a3a9bfd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Comme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8da77e-3aff-4060-ab33-c1cc10ffdc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omments" ma:index="18" nillable="true" ma:displayName="Comments" ma:internalName="Comments">
      <xsd:simpleType>
        <xsd:restriction base="dms:Text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f87fefc-d168-405b-935f-23d570f591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4f5a25-49e4-4210-934c-c45a3a9bfd0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7a50765-4745-49db-8b0c-4a443beac7d2}" ma:internalName="TaxCatchAll" ma:showField="CatchAllData" ma:web="2b4f5a25-49e4-4210-934c-c45a3a9bfd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9a8da77e-3aff-4060-ab33-c1cc10ffdc2c" xsi:nil="true"/>
    <TaxCatchAll xmlns="2b4f5a25-49e4-4210-934c-c45a3a9bfd08" xsi:nil="true"/>
    <lcf76f155ced4ddcb4097134ff3c332f xmlns="9a8da77e-3aff-4060-ab33-c1cc10ffdc2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462CF1-3B45-42CB-862F-5F1E82E08D05}"/>
</file>

<file path=customXml/itemProps2.xml><?xml version="1.0" encoding="utf-8"?>
<ds:datastoreItem xmlns:ds="http://schemas.openxmlformats.org/officeDocument/2006/customXml" ds:itemID="{32E0F7D4-0D17-48E7-97AE-439E6E48039F}"/>
</file>

<file path=customXml/itemProps3.xml><?xml version="1.0" encoding="utf-8"?>
<ds:datastoreItem xmlns:ds="http://schemas.openxmlformats.org/officeDocument/2006/customXml" ds:itemID="{BDCEF891-C8FD-4141-9C64-2374B077A4F1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610</Words>
  <Application>Microsoft Office PowerPoint</Application>
  <PresentationFormat>Widescreen</PresentationFormat>
  <Paragraphs>190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Industrial Cybersecurity Workforce Development Update</vt:lpstr>
      <vt:lpstr>Survey - Knowledge</vt:lpstr>
      <vt:lpstr>Approach</vt:lpstr>
      <vt:lpstr>Survey Responses</vt:lpstr>
      <vt:lpstr>Section 1 Survey Summary</vt:lpstr>
      <vt:lpstr>Survey Results – Section II: ICS Knowledge</vt:lpstr>
      <vt:lpstr>Category “Industrial Operations Ecosystem”</vt:lpstr>
      <vt:lpstr>Relevance of topics within “Industrial Operations Ecosystem” </vt:lpstr>
      <vt:lpstr>Survey Results – Section III: Industrial Cybersecurity Knowledge</vt:lpstr>
      <vt:lpstr>Relevance of Categories</vt:lpstr>
      <vt:lpstr>Relevance of topics in “Defensive Techniques and Approaches”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Cybersecurity Workforce Development Update</dc:title>
  <dc:creator>mcbrsean</dc:creator>
  <cp:lastModifiedBy>mcbrsean</cp:lastModifiedBy>
  <cp:revision>5</cp:revision>
  <dcterms:created xsi:type="dcterms:W3CDTF">2022-06-16T16:51:58Z</dcterms:created>
  <dcterms:modified xsi:type="dcterms:W3CDTF">2022-06-16T17:27:10Z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0x0101002A9B72EECD74DC4E9E68E560E3DFCDBF</vt:lpwstr>
  </property>
</Properties>
</file>